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8" r:id="rId5"/>
    <p:sldId id="269" r:id="rId6"/>
    <p:sldId id="259" r:id="rId7"/>
    <p:sldId id="262" r:id="rId8"/>
    <p:sldId id="263" r:id="rId9"/>
    <p:sldId id="265" r:id="rId10"/>
    <p:sldId id="267" r:id="rId11"/>
    <p:sldId id="264" r:id="rId12"/>
    <p:sldId id="266" r:id="rId13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едов Сергей Дмитриевич" initials="МСД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660"/>
  </p:normalViewPr>
  <p:slideViewPr>
    <p:cSldViewPr snapToGrid="0">
      <p:cViewPr varScale="1">
        <p:scale>
          <a:sx n="89" d="100"/>
          <a:sy n="89" d="100"/>
        </p:scale>
        <p:origin x="-206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8/26/2019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B0CA4E1-0F7D-4D21-81E9-95D991CAD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63539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ПРОЕКТ «ПРОФСТАЖИРОВКИ 2.0»</a:t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16253B34-BF34-476E-9B79-62B5DB9293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2908" y="2959198"/>
            <a:ext cx="8673427" cy="1322587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+mj-lt"/>
              </a:rPr>
              <a:t>ФОРМИРОВАНИЕ И РАБОТА С КЕЙСАМИ ПАРТНЕРОВ ПРОЕКТА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2F70A6B6-E3BC-47ED-A620-B5E6751F0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4056" y="184181"/>
            <a:ext cx="7565151" cy="136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386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5BE5D866-4990-4D24-9EC0-9285C7501FFA}"/>
              </a:ext>
            </a:extLst>
          </p:cNvPr>
          <p:cNvSpPr/>
          <p:nvPr/>
        </p:nvSpPr>
        <p:spPr>
          <a:xfrm>
            <a:off x="466397" y="156357"/>
            <a:ext cx="9645165" cy="494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КЕЙС ПАРТНЕРА – КАК НУЖНО</a:t>
            </a:r>
          </a:p>
        </p:txBody>
      </p:sp>
      <p:sp>
        <p:nvSpPr>
          <p:cNvPr id="7" name="Облачко с текстом: прямоугольное 6">
            <a:extLst>
              <a:ext uri="{FF2B5EF4-FFF2-40B4-BE49-F238E27FC236}">
                <a16:creationId xmlns="" xmlns:a16="http://schemas.microsoft.com/office/drawing/2014/main" id="{068AFF16-AAAE-40E8-B4A9-E0B76884CDF5}"/>
              </a:ext>
            </a:extLst>
          </p:cNvPr>
          <p:cNvSpPr/>
          <p:nvPr/>
        </p:nvSpPr>
        <p:spPr>
          <a:xfrm>
            <a:off x="10203897" y="623190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Тематическое направление четко соответствует ОКВЭД</a:t>
            </a:r>
          </a:p>
        </p:txBody>
      </p:sp>
      <p:sp>
        <p:nvSpPr>
          <p:cNvPr id="8" name="Облачко с текстом: прямоугольное 7">
            <a:extLst>
              <a:ext uri="{FF2B5EF4-FFF2-40B4-BE49-F238E27FC236}">
                <a16:creationId xmlns="" xmlns:a16="http://schemas.microsoft.com/office/drawing/2014/main" id="{48A8358F-F968-4712-83F6-8E0E69EFD17F}"/>
              </a:ext>
            </a:extLst>
          </p:cNvPr>
          <p:cNvSpPr/>
          <p:nvPr/>
        </p:nvSpPr>
        <p:spPr>
          <a:xfrm>
            <a:off x="10190249" y="1380170"/>
            <a:ext cx="1779182" cy="361506"/>
          </a:xfrm>
          <a:prstGeom prst="wedgeRectCallout">
            <a:avLst>
              <a:gd name="adj1" fmla="val -51192"/>
              <a:gd name="adj2" fmla="val 70193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Актуальная тема</a:t>
            </a:r>
          </a:p>
        </p:txBody>
      </p:sp>
      <p:sp>
        <p:nvSpPr>
          <p:cNvPr id="9" name="Облачко с текстом: прямоугольное 8">
            <a:extLst>
              <a:ext uri="{FF2B5EF4-FFF2-40B4-BE49-F238E27FC236}">
                <a16:creationId xmlns="" xmlns:a16="http://schemas.microsoft.com/office/drawing/2014/main" id="{7C0FBCDA-05CC-4E49-9295-2DE9A0C506F9}"/>
              </a:ext>
            </a:extLst>
          </p:cNvPr>
          <p:cNvSpPr/>
          <p:nvPr/>
        </p:nvSpPr>
        <p:spPr>
          <a:xfrm>
            <a:off x="10177124" y="2019756"/>
            <a:ext cx="1779182" cy="700708"/>
          </a:xfrm>
          <a:prstGeom prst="wedgeRectCallout">
            <a:avLst>
              <a:gd name="adj1" fmla="val -52848"/>
              <a:gd name="adj2" fmla="val 68195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Предложено четкое позиционирование препарата и значение для компании</a:t>
            </a:r>
          </a:p>
        </p:txBody>
      </p:sp>
      <p:sp>
        <p:nvSpPr>
          <p:cNvPr id="10" name="Облачко с текстом: прямоугольное 9">
            <a:extLst>
              <a:ext uri="{FF2B5EF4-FFF2-40B4-BE49-F238E27FC236}">
                <a16:creationId xmlns="" xmlns:a16="http://schemas.microsoft.com/office/drawing/2014/main" id="{3D08BA8D-35D8-4176-9EAB-089526B98BA8}"/>
              </a:ext>
            </a:extLst>
          </p:cNvPr>
          <p:cNvSpPr/>
          <p:nvPr/>
        </p:nvSpPr>
        <p:spPr>
          <a:xfrm>
            <a:off x="10187757" y="3747489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Определены этапы выполнения, структура  работы </a:t>
            </a:r>
          </a:p>
        </p:txBody>
      </p:sp>
      <p:sp>
        <p:nvSpPr>
          <p:cNvPr id="12" name="Облачко с текстом: прямоугольное 11">
            <a:extLst>
              <a:ext uri="{FF2B5EF4-FFF2-40B4-BE49-F238E27FC236}">
                <a16:creationId xmlns="" xmlns:a16="http://schemas.microsoft.com/office/drawing/2014/main" id="{5AC234A3-BF31-44D2-BAA2-03DA489CC77F}"/>
              </a:ext>
            </a:extLst>
          </p:cNvPr>
          <p:cNvSpPr/>
          <p:nvPr/>
        </p:nvSpPr>
        <p:spPr>
          <a:xfrm>
            <a:off x="10212561" y="5298151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Ключевые слова отражают содержание кейса, облегчают поиск на сайте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B98139F0-5D6C-499A-B03B-0ECD64AEB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609119"/>
              </p:ext>
            </p:extLst>
          </p:nvPr>
        </p:nvGraphicFramePr>
        <p:xfrm>
          <a:off x="466397" y="784705"/>
          <a:ext cx="9632946" cy="572106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89724">
                  <a:extLst>
                    <a:ext uri="{9D8B030D-6E8A-4147-A177-3AD203B41FA5}">
                      <a16:colId xmlns="" xmlns:a16="http://schemas.microsoft.com/office/drawing/2014/main" val="2454450098"/>
                    </a:ext>
                  </a:extLst>
                </a:gridCol>
                <a:gridCol w="7643222">
                  <a:extLst>
                    <a:ext uri="{9D8B030D-6E8A-4147-A177-3AD203B41FA5}">
                      <a16:colId xmlns="" xmlns:a16="http://schemas.microsoft.com/office/drawing/2014/main" val="1092666346"/>
                    </a:ext>
                  </a:extLst>
                </a:gridCol>
              </a:tblGrid>
              <a:tr h="289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ЗАО «БИОКАД»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 anchor="ctr"/>
                </a:tc>
                <a:extLst>
                  <a:ext uri="{0D108BD9-81ED-4DB2-BD59-A6C34878D82A}">
                    <a16:rowId xmlns="" xmlns:a16="http://schemas.microsoft.com/office/drawing/2014/main" val="1442856077"/>
                  </a:ext>
                </a:extLst>
              </a:tr>
              <a:tr h="289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Регион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Санкт-Петербург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 anchor="ctr"/>
                </a:tc>
                <a:extLst>
                  <a:ext uri="{0D108BD9-81ED-4DB2-BD59-A6C34878D82A}">
                    <a16:rowId xmlns="" xmlns:a16="http://schemas.microsoft.com/office/drawing/2014/main" val="2984929301"/>
                  </a:ext>
                </a:extLst>
              </a:tr>
              <a:tr h="19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Тематическое направление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Деятельность в области здравоохранения и социальных услуг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extLst>
                  <a:ext uri="{0D108BD9-81ED-4DB2-BD59-A6C34878D82A}">
                    <a16:rowId xmlns="" xmlns:a16="http://schemas.microsoft.com/office/drawing/2014/main" val="4151541501"/>
                  </a:ext>
                </a:extLst>
              </a:tr>
              <a:tr h="19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Краткое название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СТРАТЕГИЧЕСКИЙ БРЕНД ПЛАН ПО ПРОТИВООПУХОЛЕВОМУ ПРЕПАРАТУ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734768066"/>
                  </a:ext>
                </a:extLst>
              </a:tr>
              <a:tr h="14645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Описание кейса (решаемой проблемы)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Пролголимаб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является инновационным препаратом, ингибитором контрольных точек иммунного ответа (англ. 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 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inhibitor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checkpoint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inhibitor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который может применяться в лечении онкологических заболеваний.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Препарат разработан с нуля компанией 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BIOCAD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планируется к запуску в ближайшие два года. </a:t>
                      </a: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Пролголимаб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показал не меньшую эффективность в рамках рандомизированных исследований, по сравнению с препаратами того же класса.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Среди возможных показаний к применению препарата, могут быть следующие: 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Местнораспространенный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или метастатический </a:t>
                      </a: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немелкоклеточный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рак легкого;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Местнораспространенный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или метастатический рак шейки матки;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Местнораспространенная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или метастатическая меланома.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Среди возможных рынков сбыта для препарата могут рассматриваться: Россия; Страны ЕС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674175506"/>
                  </a:ext>
                </a:extLst>
              </a:tr>
              <a:tr h="22482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Дополнительная информация (при необходимости), ключевые слова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u="sng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Проанализируйте каждое возможное показание к применению и </a:t>
                      </a: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проранжируйте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их в порядке приоритета для бизнеса; аргументируйте выбор;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Проанализируйте, выберите и аргументируйте страны для продаж препарата. 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выбранных стран и показания, создайте стратегический </a:t>
                      </a: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лонч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-план по препарату</a:t>
                      </a:r>
                    </a:p>
                    <a:p>
                      <a:pPr marL="742950" lvl="1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Горизонт планирования: 3 года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Проанализируйте рынок по каждому возможному показанию и сделайте вывод о его динамике, потенциале в денежном и натуральном выражении, конкуренции, больных;</a:t>
                      </a:r>
                    </a:p>
                    <a:p>
                      <a:pPr marL="742950" lvl="1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Разработайте бриф на бренд-платформу для препарата;</a:t>
                      </a:r>
                    </a:p>
                    <a:p>
                      <a:pPr marL="742950" lvl="1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Разработайте маркетинг-микс (5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включая каналы продаж</a:t>
                      </a:r>
                    </a:p>
                    <a:p>
                      <a:pPr marL="742950" lvl="1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Постройте план продаж в рублях и количестве больных;</a:t>
                      </a:r>
                    </a:p>
                    <a:p>
                      <a:pPr marL="742950" lvl="1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Разработайте сетку маркетинговых активностей на первый год продаж препарата, включая оценку затрат на продвижение по каждому каналу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Разработайте систему оценки достижения целей по бренду (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KPI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Ключевые слова: #Лекарственные препараты, #Онкология, #Бренд, #Планирование, #Маркетинг, #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KPI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#Фармацевтика,  #</a:t>
                      </a:r>
                      <a:r>
                        <a:rPr lang="ru-RU" sz="11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Биотех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#Лекарства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029008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3325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5BE5D866-4990-4D24-9EC0-9285C7501FFA}"/>
              </a:ext>
            </a:extLst>
          </p:cNvPr>
          <p:cNvSpPr/>
          <p:nvPr/>
        </p:nvSpPr>
        <p:spPr>
          <a:xfrm>
            <a:off x="1456659" y="261183"/>
            <a:ext cx="7899991" cy="494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КЕЙС ПАРТНЕРА – КАК НЕ НУЖНО</a:t>
            </a:r>
          </a:p>
        </p:txBody>
      </p:sp>
      <p:sp>
        <p:nvSpPr>
          <p:cNvPr id="7" name="Облачко с текстом: прямоугольное 6">
            <a:extLst>
              <a:ext uri="{FF2B5EF4-FFF2-40B4-BE49-F238E27FC236}">
                <a16:creationId xmlns="" xmlns:a16="http://schemas.microsoft.com/office/drawing/2014/main" id="{068AFF16-AAAE-40E8-B4A9-E0B76884CDF5}"/>
              </a:ext>
            </a:extLst>
          </p:cNvPr>
          <p:cNvSpPr/>
          <p:nvPr/>
        </p:nvSpPr>
        <p:spPr>
          <a:xfrm>
            <a:off x="9386765" y="1265276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Тематическое направление не соответствует ОКВЭД</a:t>
            </a:r>
          </a:p>
        </p:txBody>
      </p:sp>
      <p:sp>
        <p:nvSpPr>
          <p:cNvPr id="8" name="Облачко с текстом: прямоугольное 7">
            <a:extLst>
              <a:ext uri="{FF2B5EF4-FFF2-40B4-BE49-F238E27FC236}">
                <a16:creationId xmlns="" xmlns:a16="http://schemas.microsoft.com/office/drawing/2014/main" id="{48A8358F-F968-4712-83F6-8E0E69EFD17F}"/>
              </a:ext>
            </a:extLst>
          </p:cNvPr>
          <p:cNvSpPr/>
          <p:nvPr/>
        </p:nvSpPr>
        <p:spPr>
          <a:xfrm>
            <a:off x="9386765" y="2200936"/>
            <a:ext cx="1779182" cy="361506"/>
          </a:xfrm>
          <a:prstGeom prst="wedgeRectCallout">
            <a:avLst>
              <a:gd name="adj1" fmla="val -52985"/>
              <a:gd name="adj2" fmla="val 90781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Интересная тема !!!</a:t>
            </a:r>
          </a:p>
        </p:txBody>
      </p:sp>
      <p:sp>
        <p:nvSpPr>
          <p:cNvPr id="10" name="Облачко с текстом: прямоугольное 9">
            <a:extLst>
              <a:ext uri="{FF2B5EF4-FFF2-40B4-BE49-F238E27FC236}">
                <a16:creationId xmlns="" xmlns:a16="http://schemas.microsoft.com/office/drawing/2014/main" id="{3D08BA8D-35D8-4176-9EAB-089526B98BA8}"/>
              </a:ext>
            </a:extLst>
          </p:cNvPr>
          <p:cNvSpPr/>
          <p:nvPr/>
        </p:nvSpPr>
        <p:spPr>
          <a:xfrm>
            <a:off x="9411569" y="2902697"/>
            <a:ext cx="1779182" cy="1531086"/>
          </a:xfrm>
          <a:prstGeom prst="wedgeRectCallout">
            <a:avLst>
              <a:gd name="adj1" fmla="val -52250"/>
              <a:gd name="adj2" fmla="val 6125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just">
              <a:buFont typeface="+mj-lt"/>
              <a:buAutoNum type="arabicPeriod"/>
            </a:pPr>
            <a:r>
              <a:rPr lang="ru-RU" sz="1100" b="1" dirty="0">
                <a:solidFill>
                  <a:srgbClr val="FF0000"/>
                </a:solidFill>
              </a:rPr>
              <a:t>Не раскрыто содержание работы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100" b="1" dirty="0">
                <a:solidFill>
                  <a:srgbClr val="FF0000"/>
                </a:solidFill>
              </a:rPr>
              <a:t>Не определены обязательные требования к содержанию работы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100" b="1" dirty="0">
                <a:solidFill>
                  <a:srgbClr val="FF0000"/>
                </a:solidFill>
              </a:rPr>
              <a:t>отсутствуют ключевые слова 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6238471D-196D-4B2E-9DBD-1258307D5F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387954"/>
              </p:ext>
            </p:extLst>
          </p:nvPr>
        </p:nvGraphicFramePr>
        <p:xfrm>
          <a:off x="1456659" y="977015"/>
          <a:ext cx="7899991" cy="491376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72128">
                  <a:extLst>
                    <a:ext uri="{9D8B030D-6E8A-4147-A177-3AD203B41FA5}">
                      <a16:colId xmlns="" xmlns:a16="http://schemas.microsoft.com/office/drawing/2014/main" val="2773505478"/>
                    </a:ext>
                  </a:extLst>
                </a:gridCol>
                <a:gridCol w="5927863">
                  <a:extLst>
                    <a:ext uri="{9D8B030D-6E8A-4147-A177-3AD203B41FA5}">
                      <a16:colId xmlns="" xmlns:a16="http://schemas.microsoft.com/office/drawing/2014/main" val="888524990"/>
                    </a:ext>
                  </a:extLst>
                </a:gridCol>
              </a:tblGrid>
              <a:tr h="5617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extLst>
                  <a:ext uri="{0D108BD9-81ED-4DB2-BD59-A6C34878D82A}">
                    <a16:rowId xmlns="" xmlns:a16="http://schemas.microsoft.com/office/drawing/2014/main" val="352273603"/>
                  </a:ext>
                </a:extLst>
              </a:tr>
              <a:tr h="5617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Регион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extLst>
                  <a:ext uri="{0D108BD9-81ED-4DB2-BD59-A6C34878D82A}">
                    <a16:rowId xmlns="" xmlns:a16="http://schemas.microsoft.com/office/drawing/2014/main" val="541471200"/>
                  </a:ext>
                </a:extLst>
              </a:tr>
              <a:tr h="3713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Тематическое направление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Аппаратура радиационных измерений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extLst>
                  <a:ext uri="{0D108BD9-81ED-4DB2-BD59-A6C34878D82A}">
                    <a16:rowId xmlns="" xmlns:a16="http://schemas.microsoft.com/office/drawing/2014/main" val="1127755951"/>
                  </a:ext>
                </a:extLst>
              </a:tr>
              <a:tr h="5617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Краткое название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Создание методов расчета распространения радона в атмосфере зданий и сооружений. Подбор аппаратуры радиационных измерений радона.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extLst>
                  <a:ext uri="{0D108BD9-81ED-4DB2-BD59-A6C34878D82A}">
                    <a16:rowId xmlns="" xmlns:a16="http://schemas.microsoft.com/office/drawing/2014/main" val="2025565746"/>
                  </a:ext>
                </a:extLst>
              </a:tr>
              <a:tr h="7719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Описание кейса (решаемой проблемы)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Создать методы расчета распространения радона в атмосфере зданий и сооружений. Подбор аппаратуры радиационных измерений радона.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extLst>
                  <a:ext uri="{0D108BD9-81ED-4DB2-BD59-A6C34878D82A}">
                    <a16:rowId xmlns="" xmlns:a16="http://schemas.microsoft.com/office/drawing/2014/main" val="468628101"/>
                  </a:ext>
                </a:extLst>
              </a:tr>
              <a:tr h="9423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Дополнительная информация (при необходимости), ключевые слова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extLst>
                  <a:ext uri="{0D108BD9-81ED-4DB2-BD59-A6C34878D82A}">
                    <a16:rowId xmlns="" xmlns:a16="http://schemas.microsoft.com/office/drawing/2014/main" val="2650171928"/>
                  </a:ext>
                </a:extLst>
              </a:tr>
              <a:tr h="11327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Контактное лицо для взаимодействия по кейсу (ФИО, адрес электронной почты, телефон)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extLst>
                  <a:ext uri="{0D108BD9-81ED-4DB2-BD59-A6C34878D82A}">
                    <a16:rowId xmlns="" xmlns:a16="http://schemas.microsoft.com/office/drawing/2014/main" val="191851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5989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4A61B26-0B9D-45C0-A6BE-F51DA9519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СПАСИБО ЗА ВНИМАНИЕ!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457C3909-1A1A-485D-8DFC-FD3D6BA4F6A0}"/>
              </a:ext>
            </a:extLst>
          </p:cNvPr>
          <p:cNvSpPr/>
          <p:nvPr/>
        </p:nvSpPr>
        <p:spPr>
          <a:xfrm>
            <a:off x="2042360" y="1761689"/>
            <a:ext cx="3618451" cy="4026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+mj-lt"/>
              </a:rPr>
              <a:t>ПРОЕКТ «ПРОФСТАЖИРОВКИ 2.0»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F28D9400-AC3B-4115-B9F6-28EEE3FB8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815" y="635371"/>
            <a:ext cx="5868812" cy="1056954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4709ABBD-71CE-4408-B827-83922BACA4C7}"/>
              </a:ext>
            </a:extLst>
          </p:cNvPr>
          <p:cNvSpPr/>
          <p:nvPr/>
        </p:nvSpPr>
        <p:spPr>
          <a:xfrm>
            <a:off x="7219666" y="1153212"/>
            <a:ext cx="4626591" cy="4199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tx1"/>
                </a:solidFill>
              </a:rPr>
              <a:t>ПОЧТА ПРОЕКТА: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PROFINTERNSHIPS@RSV.RU</a:t>
            </a:r>
            <a:r>
              <a:rPr lang="ru-RU" b="1" dirty="0">
                <a:solidFill>
                  <a:schemeClr val="tx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60992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C798F40-B276-45F8-8EF9-65FE8FDE6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МЕТОД КЕЙСОВ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4A0389E-81BB-41F9-8251-EE1553755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798950"/>
          </a:xfrm>
        </p:spPr>
        <p:txBody>
          <a:bodyPr anchor="t" anchorCtr="0"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МЕТОД КЕЙСОВ </a:t>
            </a:r>
            <a:r>
              <a:rPr lang="ru-RU" dirty="0">
                <a:latin typeface="Calibri" panose="020F0502020204030204" pitchFamily="34" charset="0"/>
              </a:rPr>
              <a:t>(case study или метод конкретных ситуаций) - методологическая основа проекта – одна из наиболее эффективных мировых технологий научно-практического обучения.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КЕЙС ДЛЯ ПРОЕКТА</a:t>
            </a:r>
            <a:r>
              <a:rPr lang="ru-RU" dirty="0">
                <a:latin typeface="Calibri" panose="020F0502020204030204" pitchFamily="34" charset="0"/>
              </a:rPr>
              <a:t> – практико-ориентированное задание партнера проекта (компании, организации, органы власти) на выполнение студенческой работы, направленное на поиск эффективного решения конкретной технологической, экономической, социальной задачи и тестирование знаний, аналитических способностей и деловых качеств студента и/или аспиранта.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КЕЙС ДЛЯ ПАРТНЕРА</a:t>
            </a:r>
            <a:r>
              <a:rPr lang="ru-RU" dirty="0">
                <a:latin typeface="Calibri" panose="020F0502020204030204" pitchFamily="34" charset="0"/>
              </a:rPr>
              <a:t> – это реальная ситуация из жизни конкретной компании, которую нужно комплексно проанализировать, чтобы предложить собственный эффективный и, желательно, оригинальный способ улучшить положение.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КЕЙС ДЛЯ СТУДЕНТА</a:t>
            </a:r>
            <a:r>
              <a:rPr lang="ru-RU" dirty="0">
                <a:latin typeface="Calibri" panose="020F0502020204030204" pitchFamily="34" charset="0"/>
              </a:rPr>
              <a:t> – это инструмент, позволяющий применить теоретические знания к решению практических задач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3EBD3338-F466-4B8B-81C0-D87D13EF6C0B}"/>
              </a:ext>
            </a:extLst>
          </p:cNvPr>
          <p:cNvSpPr/>
          <p:nvPr/>
        </p:nvSpPr>
        <p:spPr>
          <a:xfrm>
            <a:off x="827708" y="1761689"/>
            <a:ext cx="3618451" cy="4026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+mj-lt"/>
              </a:rPr>
              <a:t>ПРОЕКТ «ПРОФСТАЖИРОВКИ 2.0»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6C2D89E-BF59-4EBC-ADDF-744692860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037" y="1073415"/>
            <a:ext cx="3437070" cy="61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55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C798F40-B276-45F8-8EF9-65FE8FDE6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КЕЙСЫ ПРОЕКТА:</a:t>
            </a:r>
            <a:br>
              <a:rPr lang="ru-RU" sz="2800" dirty="0"/>
            </a:br>
            <a:r>
              <a:rPr lang="ru-RU" sz="2800" dirty="0"/>
              <a:t>- реальные</a:t>
            </a:r>
            <a:br>
              <a:rPr lang="ru-RU" sz="2800" dirty="0"/>
            </a:br>
            <a:r>
              <a:rPr lang="ru-RU" sz="2800" dirty="0"/>
              <a:t>- понятные </a:t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4A0389E-81BB-41F9-8251-EE1553755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798950"/>
          </a:xfrm>
        </p:spPr>
        <p:txBody>
          <a:bodyPr anchor="t" anchorCtr="0"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(!) ПАРТНЕР САМОСТОЯТЕЛЬНО ОПРЕДЕЛЯЕТ ТЕМУ И ОБЪЕМ ИНФОРМАЦИИ В КЕЙСЕ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B050"/>
                </a:solidFill>
                <a:latin typeface="Calibri" panose="020F0502020204030204" pitchFamily="34" charset="0"/>
              </a:rPr>
              <a:t>КОМАНДА ПРОЕКТА РЕКОМЕНДУЕТ:</a:t>
            </a:r>
            <a:r>
              <a:rPr lang="ru-RU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Придерживаться установленной формы кейса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Определить отраслевое направление кейса и ключевые слова для удобства поиска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Четко формулировать тему кейса, поставить цель и задачи, определить проблему, которую должен решить студент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Определить (при необходимости – указать) соответствующий уровень трудности (для студентов ВУЗов / ССУЗов)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Указать на необходимые для выполнения работы источники информации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При необходимости указать на существующие ограничения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При необходимости заявить о готовности предоставить дополнительные конкретные документы, данные; предоставить возможность посещения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Определить ответственное за взаимодействие лицо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3EBD3338-F466-4B8B-81C0-D87D13EF6C0B}"/>
              </a:ext>
            </a:extLst>
          </p:cNvPr>
          <p:cNvSpPr/>
          <p:nvPr/>
        </p:nvSpPr>
        <p:spPr>
          <a:xfrm>
            <a:off x="827708" y="1761689"/>
            <a:ext cx="3618451" cy="4026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+mj-lt"/>
              </a:rPr>
              <a:t>ПРОЕКТ «ПРОФСТАЖИРОВКИ 2.0»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6C2D89E-BF59-4EBC-ADDF-744692860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037" y="1073415"/>
            <a:ext cx="3437070" cy="61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047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C798F40-B276-45F8-8EF9-65FE8FDE6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РАБОТА С КЕЙСАМИ ПРОЕКТА</a:t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4A0389E-81BB-41F9-8251-EE1553755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798950"/>
          </a:xfrm>
        </p:spPr>
        <p:txBody>
          <a:bodyPr anchor="t" anchorCtr="0"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B050"/>
                </a:solidFill>
                <a:latin typeface="Calibri" panose="020F0502020204030204" pitchFamily="34" charset="0"/>
              </a:rPr>
              <a:t>КОМАНДА ПРОЕКТА ПРОСИТ УЧИТЫВАТЬ:</a:t>
            </a:r>
            <a:r>
              <a:rPr lang="ru-RU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После размещения кейсов на сайте студент - участник конкурса получает возможность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выбора только одного из кейсов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dirty="0">
                <a:latin typeface="Calibri" panose="020F0502020204030204" pitchFamily="34" charset="0"/>
              </a:rPr>
              <a:t>партнера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Студент может предложить партнеру решить часть кейса, поэтому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тема работы может дословно не совпадать с наименованием кейса</a:t>
            </a: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Студент в период с 01.09.2019 по 30.11.2019 должен направить партнеру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заявку на решение кейса с указанием личных данных, темы и вида работы</a:t>
            </a:r>
            <a:r>
              <a:rPr lang="ru-RU" dirty="0">
                <a:latin typeface="Calibri" panose="020F0502020204030204" pitchFamily="34" charset="0"/>
              </a:rPr>
              <a:t>. Партнер в период с 01.09.2019 по 15.12.2019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должен согласовать заявку или отклонить ее</a:t>
            </a: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Выполненные по кейсам конкурса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презентации курсовых работ</a:t>
            </a:r>
            <a:r>
              <a:rPr lang="ru-RU" dirty="0">
                <a:latin typeface="Calibri" panose="020F0502020204030204" pitchFamily="34" charset="0"/>
              </a:rPr>
              <a:t> будут направлены партнерам в период проведения первой волны конкурса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до 15.01.2020</a:t>
            </a:r>
            <a:r>
              <a:rPr lang="ru-RU" dirty="0">
                <a:latin typeface="Calibri" panose="020F0502020204030204" pitchFamily="34" charset="0"/>
              </a:rPr>
              <a:t> 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Выполненные по кейсам конкурса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презентации дипломных работ</a:t>
            </a:r>
            <a:r>
              <a:rPr lang="ru-RU" dirty="0">
                <a:latin typeface="Calibri" panose="020F0502020204030204" pitchFamily="34" charset="0"/>
              </a:rPr>
              <a:t> будут направлены партнерам в период проведения второй волны конкурса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до 30.05.2020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3EBD3338-F466-4B8B-81C0-D87D13EF6C0B}"/>
              </a:ext>
            </a:extLst>
          </p:cNvPr>
          <p:cNvSpPr/>
          <p:nvPr/>
        </p:nvSpPr>
        <p:spPr>
          <a:xfrm>
            <a:off x="827708" y="1761689"/>
            <a:ext cx="3618451" cy="4026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+mj-lt"/>
              </a:rPr>
              <a:t>ПРОЕКТ «ПРОФСТАЖИРОВКИ 2.0»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6C2D89E-BF59-4EBC-ADDF-744692860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037" y="1073415"/>
            <a:ext cx="3437070" cy="61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395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C798F40-B276-45F8-8EF9-65FE8FDE6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РАБОТА С КЕЙСАМИ ПРОЕКТА</a:t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4A0389E-81BB-41F9-8251-EE1553755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798950"/>
          </a:xfrm>
        </p:spPr>
        <p:txBody>
          <a:bodyPr anchor="t" anchorCtr="0">
            <a:normAutofit fontScale="925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B050"/>
                </a:solidFill>
                <a:latin typeface="Calibri" panose="020F0502020204030204" pitchFamily="34" charset="0"/>
              </a:rPr>
              <a:t>КОМАНДА ПРОЕКТА ПРОСИТ УЧИТЫВАТЬ:</a:t>
            </a:r>
            <a:r>
              <a:rPr lang="ru-RU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100" b="1" dirty="0">
                <a:solidFill>
                  <a:srgbClr val="FF0000"/>
                </a:solidFill>
                <a:latin typeface="Calibri" panose="020F0502020204030204" pitchFamily="34" charset="0"/>
              </a:rPr>
              <a:t>Партнеры конкурса самостоятельно оценивают качество студенческих работ</a:t>
            </a:r>
            <a:r>
              <a:rPr lang="ru-RU" sz="2100" dirty="0">
                <a:latin typeface="Calibri" panose="020F0502020204030204" pitchFamily="34" charset="0"/>
              </a:rPr>
              <a:t> и уведомляют оператора и победителей конкурса о результатах выполненных работ, включая готовность пригласить победителей Конкурса для прохождения производственных практик и (или) стажировок.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100" b="1" dirty="0">
                <a:solidFill>
                  <a:srgbClr val="FF0000"/>
                </a:solidFill>
                <a:latin typeface="Calibri" panose="020F0502020204030204" pitchFamily="34" charset="0"/>
              </a:rPr>
              <a:t>Критериями оценки</a:t>
            </a:r>
            <a:r>
              <a:rPr lang="ru-RU" sz="2100" dirty="0">
                <a:latin typeface="Calibri" panose="020F0502020204030204" pitchFamily="34" charset="0"/>
              </a:rPr>
              <a:t> качества студенческих работ являются:</a:t>
            </a:r>
          </a:p>
          <a:p>
            <a:pPr marL="720000" lvl="0" algn="just"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Calibri" panose="020F0502020204030204" pitchFamily="34" charset="0"/>
              </a:rPr>
              <a:t>Соответствие студенческой работы </a:t>
            </a:r>
            <a:r>
              <a:rPr lang="ru-RU" sz="2100">
                <a:latin typeface="Calibri" panose="020F0502020204030204" pitchFamily="34" charset="0"/>
              </a:rPr>
              <a:t>заявленной тематике</a:t>
            </a:r>
            <a:endParaRPr lang="ru-RU" sz="2100" dirty="0">
              <a:latin typeface="Calibri" panose="020F0502020204030204" pitchFamily="34" charset="0"/>
            </a:endParaRPr>
          </a:p>
          <a:p>
            <a:pPr marL="720000" lvl="0" algn="just"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Calibri" panose="020F0502020204030204" pitchFamily="34" charset="0"/>
              </a:rPr>
              <a:t>Инновационность / практико-ориентированность предложений</a:t>
            </a:r>
          </a:p>
          <a:p>
            <a:pPr marL="720000" lvl="0" algn="just"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Calibri" panose="020F0502020204030204" pitchFamily="34" charset="0"/>
              </a:rPr>
              <a:t>Реальный эффект от внедрения предложений</a:t>
            </a:r>
          </a:p>
          <a:p>
            <a:pPr marL="720000" lvl="0" algn="just"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Calibri" panose="020F0502020204030204" pitchFamily="34" charset="0"/>
              </a:rPr>
              <a:t>Проработанность предложений</a:t>
            </a:r>
          </a:p>
          <a:p>
            <a:pPr marL="720000" lvl="0" algn="just"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Calibri" panose="020F0502020204030204" pitchFamily="34" charset="0"/>
              </a:rPr>
              <a:t>Инвестиционная привлекательность предложений</a:t>
            </a:r>
          </a:p>
          <a:p>
            <a:pPr marL="720000" algn="just"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Calibri" panose="020F0502020204030204" pitchFamily="34" charset="0"/>
              </a:rPr>
              <a:t>Перспектива внедрения полученных результатов</a:t>
            </a: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3EBD3338-F466-4B8B-81C0-D87D13EF6C0B}"/>
              </a:ext>
            </a:extLst>
          </p:cNvPr>
          <p:cNvSpPr/>
          <p:nvPr/>
        </p:nvSpPr>
        <p:spPr>
          <a:xfrm>
            <a:off x="827708" y="1761689"/>
            <a:ext cx="3618451" cy="4026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+mj-lt"/>
              </a:rPr>
              <a:t>ПРОЕКТ «ПРОФСТАЖИРОВКИ 2.0»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6C2D89E-BF59-4EBC-ADDF-744692860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037" y="1073415"/>
            <a:ext cx="3437070" cy="61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518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E9549C78-0BF8-41B3-8E0D-3A5FB973F4D3}"/>
              </a:ext>
            </a:extLst>
          </p:cNvPr>
          <p:cNvSpPr/>
          <p:nvPr/>
        </p:nvSpPr>
        <p:spPr>
          <a:xfrm>
            <a:off x="966132" y="528506"/>
            <a:ext cx="10259735" cy="494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ФОРМА КЕЙСА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A6D97A5A-D32C-4CC9-B53E-93F91357EA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296437"/>
              </p:ext>
            </p:extLst>
          </p:nvPr>
        </p:nvGraphicFramePr>
        <p:xfrm>
          <a:off x="1728132" y="2296796"/>
          <a:ext cx="843186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1431">
                  <a:extLst>
                    <a:ext uri="{9D8B030D-6E8A-4147-A177-3AD203B41FA5}">
                      <a16:colId xmlns="" xmlns:a16="http://schemas.microsoft.com/office/drawing/2014/main" val="4136790339"/>
                    </a:ext>
                  </a:extLst>
                </a:gridCol>
                <a:gridCol w="4950436">
                  <a:extLst>
                    <a:ext uri="{9D8B030D-6E8A-4147-A177-3AD203B41FA5}">
                      <a16:colId xmlns="" xmlns:a16="http://schemas.microsoft.com/office/drawing/2014/main" val="41746386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предприятия Партнера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44153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Регион предприятия Партнера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26557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Тематическое направление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97275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Краткое название кейса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29998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Описание кейса (решаемой проблемы)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60929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Дополнительная информация (при необходимости), ключевые слова кейса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94101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Контактное лицо для взаимодействия по кейсу (ФИО, адрес электронной почты, телефон)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45464808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FB8CDE3E-2935-400C-8B11-B6E970C630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3424" y="1044803"/>
            <a:ext cx="7565151" cy="136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821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0268068E-8E24-47E2-8367-40367B5EE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ЛУЧШИЕ КЕЙСЫ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71CC8D3A-8548-4539-8DE9-3CB637F37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8478" y="543878"/>
            <a:ext cx="4424889" cy="6184468"/>
          </a:xfrm>
        </p:spPr>
        <p:txBody>
          <a:bodyPr anchor="t" anchorCtr="0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Создание интегрированной системы для обмена информацией в строительной отрасли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Разработка стратегии массового применения энергосберегающих технологий и оборудования в жилых домах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Разработка системы беспроводной автоматизации для многоквартирных домов (Умный МКД)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Стратегический бренд план по противоопухолевому препарату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Разработка программы корпоративного волонтерства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Анализ и организация производственных процессов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Разработка методик контроля качества сырья и выпускаемой продукции в производстве алюминиевых профилей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Исследование и проектирование оснований и фундаментов, подземных сооружений городского назначения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Создание новой конкурентоспособной туристической услуги </a:t>
            </a:r>
          </a:p>
        </p:txBody>
      </p:sp>
      <p:sp>
        <p:nvSpPr>
          <p:cNvPr id="5" name="Объект 3">
            <a:extLst>
              <a:ext uri="{FF2B5EF4-FFF2-40B4-BE49-F238E27FC236}">
                <a16:creationId xmlns="" xmlns:a16="http://schemas.microsoft.com/office/drawing/2014/main" id="{6216B483-FF84-49D0-982E-B0C7FD16A0AA}"/>
              </a:ext>
            </a:extLst>
          </p:cNvPr>
          <p:cNvSpPr txBox="1">
            <a:spLocks/>
          </p:cNvSpPr>
          <p:nvPr/>
        </p:nvSpPr>
        <p:spPr>
          <a:xfrm>
            <a:off x="9213945" y="561060"/>
            <a:ext cx="2714198" cy="59216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/>
              <a:t>Минстрой России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/>
              <a:t>ГК – Фонд содействия реформированию ЖКХ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/>
              <a:t>ЗАО «БИОКАД»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/>
              <a:t>ФГУП «РАДОН»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/>
              <a:t>ООО «Русский профиль-Железногорск»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/>
              <a:t>ФГБУ «НИИ строительной физики РААСН»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/>
              <a:t>ООО «Мир здоровья»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B81A6932-1CE3-4E3B-92E1-5D392A722568}"/>
              </a:ext>
            </a:extLst>
          </p:cNvPr>
          <p:cNvSpPr/>
          <p:nvPr/>
        </p:nvSpPr>
        <p:spPr>
          <a:xfrm>
            <a:off x="827708" y="1761689"/>
            <a:ext cx="3618451" cy="4026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+mj-lt"/>
              </a:rPr>
              <a:t>ПРОЕКТ «ПРОФСТАЖИРОВКИ 2.0»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AF705A86-79DC-43FE-B114-81CD6E4C56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037" y="1073415"/>
            <a:ext cx="3437070" cy="61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556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1F15D77F-5FBC-4B4D-B4CC-EDCF238A98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893006"/>
              </p:ext>
            </p:extLst>
          </p:nvPr>
        </p:nvGraphicFramePr>
        <p:xfrm>
          <a:off x="478466" y="763641"/>
          <a:ext cx="9633096" cy="604170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77654">
                  <a:extLst>
                    <a:ext uri="{9D8B030D-6E8A-4147-A177-3AD203B41FA5}">
                      <a16:colId xmlns="" xmlns:a16="http://schemas.microsoft.com/office/drawing/2014/main" val="3310354443"/>
                    </a:ext>
                  </a:extLst>
                </a:gridCol>
                <a:gridCol w="7655442">
                  <a:extLst>
                    <a:ext uri="{9D8B030D-6E8A-4147-A177-3AD203B41FA5}">
                      <a16:colId xmlns="" xmlns:a16="http://schemas.microsoft.com/office/drawing/2014/main" val="3828348212"/>
                    </a:ext>
                  </a:extLst>
                </a:gridCol>
              </a:tblGrid>
              <a:tr h="3262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ФГБУ «Научно-исследовательский институт строительной физики Российской академии архитектуры и строительных наук» (НИИСФ РААСН) Университет Минстроя Институт управления и информационного моделирования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extLst>
                  <a:ext uri="{0D108BD9-81ED-4DB2-BD59-A6C34878D82A}">
                    <a16:rowId xmlns="" xmlns:a16="http://schemas.microsoft.com/office/drawing/2014/main" val="3473394523"/>
                  </a:ext>
                </a:extLst>
              </a:tr>
              <a:tr h="2436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Регион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Москва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extLst>
                  <a:ext uri="{0D108BD9-81ED-4DB2-BD59-A6C34878D82A}">
                    <a16:rowId xmlns="" xmlns:a16="http://schemas.microsoft.com/office/drawing/2014/main" val="2303556963"/>
                  </a:ext>
                </a:extLst>
              </a:tr>
              <a:tr h="4088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Тематическое направление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Строительство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Образование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Деятельность в области информации и связи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Деятельность профессиональная, научная и техническая</a:t>
                      </a:r>
                    </a:p>
                  </a:txBody>
                  <a:tcPr marL="28935" marR="28935" marT="0" marB="0"/>
                </a:tc>
                <a:extLst>
                  <a:ext uri="{0D108BD9-81ED-4DB2-BD59-A6C34878D82A}">
                    <a16:rowId xmlns="" xmlns:a16="http://schemas.microsoft.com/office/drawing/2014/main" val="2426662468"/>
                  </a:ext>
                </a:extLst>
              </a:tr>
              <a:tr h="161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Краткое название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РАЗРАБОТКА СИСТЕМЫ ПОДГОТОВКИ ГОСУДАРСТВЕННЫХ СЛУЖАЩИХ СТРОИТЕЛЬНОЙ ОТРАСЛИ ПО НАПРАВЛЕНИЮ «УМНЫЙ ГОРОД»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extLst>
                  <a:ext uri="{0D108BD9-81ED-4DB2-BD59-A6C34878D82A}">
                    <a16:rowId xmlns="" xmlns:a16="http://schemas.microsoft.com/office/drawing/2014/main" val="1853799557"/>
                  </a:ext>
                </a:extLst>
              </a:tr>
              <a:tr h="3262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Описание кейса (решаемой проблемы)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Цель кейса: разработка системы подготовки государственных служащих по направлению «Умный город» проекта цифровизации городского хозяйства в рамках Национальной программы «Цифровая экономика».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extLst>
                  <a:ext uri="{0D108BD9-81ED-4DB2-BD59-A6C34878D82A}">
                    <a16:rowId xmlns="" xmlns:a16="http://schemas.microsoft.com/office/drawing/2014/main" val="1900694091"/>
                  </a:ext>
                </a:extLst>
              </a:tr>
              <a:tr h="32987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Дополнительная информация (при необходимости), ключевые слова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Цель мероприятий по профессиональному развитию кадров — обеспечить получение государственными служащими сферы ЖКХ компетенций, позволяющих эффективно решать поставленные перед ними задачи.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Профессиональное развитие персонала Минтруд России рекомендует обеспечивать посредством организации: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профессиональной переподготовки или повышения квалификации в ходе реализации государственного заказа на дополнительное профессиональное образование;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иных мероприятий по профессиональному развитию, организованных с привлечением организаций, осуществляющих образовательную деятельность, на основе внутриведомственного или межведомственного взаимодействия — с привлечением представителей экспертного сообщества, по договоренности с иными государственными органами и организациями.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рамках выполнения кейса предлагается: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определить необходимые компетенции госслужащих для реализации проекта цифровизации городского хозяйства «Умный город» в рамках Национальной программы «Цифровая экономика»;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сделать анализ существующих документов по подготовке госслужащих в целом и отдельно в ЖКХ;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сделать анализ текущего состояния подготовки госслужащих отрасли по цифровым компетенциям;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сделать анализ существующих предложений на рынке дополнительного профессионального образования по направлению цифровизации городского хозяйства;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исследовать потребности в подготовке кадров сферы ЖКХ;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предложить систему подготовки кадров госслужащих по направлению цифровизация городского хозяйства «Умный город»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Ключевые слова кейса: #ДПО #дополнительное профессиональное образование #цифровая экономика #цифровизация городского хозяйства #подготовка кадров #ЖКХ  #умный город #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smart city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extLst>
                  <a:ext uri="{0D108BD9-81ED-4DB2-BD59-A6C34878D82A}">
                    <a16:rowId xmlns="" xmlns:a16="http://schemas.microsoft.com/office/drawing/2014/main" val="2522675617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5BE5D866-4990-4D24-9EC0-9285C7501FFA}"/>
              </a:ext>
            </a:extLst>
          </p:cNvPr>
          <p:cNvSpPr/>
          <p:nvPr/>
        </p:nvSpPr>
        <p:spPr>
          <a:xfrm>
            <a:off x="466397" y="156357"/>
            <a:ext cx="9645165" cy="494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КЕЙС ПАРТНЕРА – КАК НУЖНО</a:t>
            </a:r>
          </a:p>
        </p:txBody>
      </p:sp>
      <p:sp>
        <p:nvSpPr>
          <p:cNvPr id="7" name="Облачко с текстом: прямоугольное 6">
            <a:extLst>
              <a:ext uri="{FF2B5EF4-FFF2-40B4-BE49-F238E27FC236}">
                <a16:creationId xmlns="" xmlns:a16="http://schemas.microsoft.com/office/drawing/2014/main" id="{068AFF16-AAAE-40E8-B4A9-E0B76884CDF5}"/>
              </a:ext>
            </a:extLst>
          </p:cNvPr>
          <p:cNvSpPr/>
          <p:nvPr/>
        </p:nvSpPr>
        <p:spPr>
          <a:xfrm>
            <a:off x="10162953" y="882502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Тематическое направление четко отражает тему и содержание кейса</a:t>
            </a:r>
          </a:p>
        </p:txBody>
      </p:sp>
      <p:sp>
        <p:nvSpPr>
          <p:cNvPr id="8" name="Облачко с текстом: прямоугольное 7">
            <a:extLst>
              <a:ext uri="{FF2B5EF4-FFF2-40B4-BE49-F238E27FC236}">
                <a16:creationId xmlns="" xmlns:a16="http://schemas.microsoft.com/office/drawing/2014/main" id="{48A8358F-F968-4712-83F6-8E0E69EFD17F}"/>
              </a:ext>
            </a:extLst>
          </p:cNvPr>
          <p:cNvSpPr/>
          <p:nvPr/>
        </p:nvSpPr>
        <p:spPr>
          <a:xfrm>
            <a:off x="10162953" y="1967024"/>
            <a:ext cx="1779182" cy="361506"/>
          </a:xfrm>
          <a:prstGeom prst="wedgeRectCallout">
            <a:avLst>
              <a:gd name="adj1" fmla="val -51192"/>
              <a:gd name="adj2" fmla="val 70193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Актуальная тема</a:t>
            </a:r>
          </a:p>
        </p:txBody>
      </p:sp>
      <p:sp>
        <p:nvSpPr>
          <p:cNvPr id="9" name="Облачко с текстом: прямоугольное 8">
            <a:extLst>
              <a:ext uri="{FF2B5EF4-FFF2-40B4-BE49-F238E27FC236}">
                <a16:creationId xmlns="" xmlns:a16="http://schemas.microsoft.com/office/drawing/2014/main" id="{7C0FBCDA-05CC-4E49-9295-2DE9A0C506F9}"/>
              </a:ext>
            </a:extLst>
          </p:cNvPr>
          <p:cNvSpPr/>
          <p:nvPr/>
        </p:nvSpPr>
        <p:spPr>
          <a:xfrm>
            <a:off x="10177124" y="2534095"/>
            <a:ext cx="1779182" cy="700708"/>
          </a:xfrm>
          <a:prstGeom prst="wedgeRectCallout">
            <a:avLst>
              <a:gd name="adj1" fmla="val -52848"/>
              <a:gd name="adj2" fmla="val 68195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Определено содержание мероприятий работы</a:t>
            </a:r>
          </a:p>
        </p:txBody>
      </p:sp>
      <p:sp>
        <p:nvSpPr>
          <p:cNvPr id="10" name="Облачко с текстом: прямоугольное 9">
            <a:extLst>
              <a:ext uri="{FF2B5EF4-FFF2-40B4-BE49-F238E27FC236}">
                <a16:creationId xmlns="" xmlns:a16="http://schemas.microsoft.com/office/drawing/2014/main" id="{3D08BA8D-35D8-4176-9EAB-089526B98BA8}"/>
              </a:ext>
            </a:extLst>
          </p:cNvPr>
          <p:cNvSpPr/>
          <p:nvPr/>
        </p:nvSpPr>
        <p:spPr>
          <a:xfrm>
            <a:off x="10187757" y="4075826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Определены обязательные требования к содержанию работы </a:t>
            </a:r>
          </a:p>
        </p:txBody>
      </p:sp>
      <p:sp>
        <p:nvSpPr>
          <p:cNvPr id="12" name="Облачко с текстом: прямоугольное 11">
            <a:extLst>
              <a:ext uri="{FF2B5EF4-FFF2-40B4-BE49-F238E27FC236}">
                <a16:creationId xmlns="" xmlns:a16="http://schemas.microsoft.com/office/drawing/2014/main" id="{5AC234A3-BF31-44D2-BAA2-03DA489CC77F}"/>
              </a:ext>
            </a:extLst>
          </p:cNvPr>
          <p:cNvSpPr/>
          <p:nvPr/>
        </p:nvSpPr>
        <p:spPr>
          <a:xfrm>
            <a:off x="10212561" y="5652995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Ключевые слова отражают содержание кейса, облегчают поиск на сайте</a:t>
            </a:r>
          </a:p>
        </p:txBody>
      </p:sp>
    </p:spTree>
    <p:extLst>
      <p:ext uri="{BB962C8B-B14F-4D97-AF65-F5344CB8AC3E}">
        <p14:creationId xmlns:p14="http://schemas.microsoft.com/office/powerpoint/2010/main" val="2534316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5BE5D866-4990-4D24-9EC0-9285C7501FFA}"/>
              </a:ext>
            </a:extLst>
          </p:cNvPr>
          <p:cNvSpPr/>
          <p:nvPr/>
        </p:nvSpPr>
        <p:spPr>
          <a:xfrm>
            <a:off x="466397" y="156357"/>
            <a:ext cx="9645165" cy="494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КЕЙС ПАРТНЕРА – КАК НУЖНО</a:t>
            </a:r>
          </a:p>
        </p:txBody>
      </p:sp>
      <p:sp>
        <p:nvSpPr>
          <p:cNvPr id="7" name="Облачко с текстом: прямоугольное 6">
            <a:extLst>
              <a:ext uri="{FF2B5EF4-FFF2-40B4-BE49-F238E27FC236}">
                <a16:creationId xmlns="" xmlns:a16="http://schemas.microsoft.com/office/drawing/2014/main" id="{068AFF16-AAAE-40E8-B4A9-E0B76884CDF5}"/>
              </a:ext>
            </a:extLst>
          </p:cNvPr>
          <p:cNvSpPr/>
          <p:nvPr/>
        </p:nvSpPr>
        <p:spPr>
          <a:xfrm>
            <a:off x="10203897" y="623190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Тематическое направление четко соответствует ОКВЭД</a:t>
            </a:r>
          </a:p>
        </p:txBody>
      </p:sp>
      <p:sp>
        <p:nvSpPr>
          <p:cNvPr id="8" name="Облачко с текстом: прямоугольное 7">
            <a:extLst>
              <a:ext uri="{FF2B5EF4-FFF2-40B4-BE49-F238E27FC236}">
                <a16:creationId xmlns="" xmlns:a16="http://schemas.microsoft.com/office/drawing/2014/main" id="{48A8358F-F968-4712-83F6-8E0E69EFD17F}"/>
              </a:ext>
            </a:extLst>
          </p:cNvPr>
          <p:cNvSpPr/>
          <p:nvPr/>
        </p:nvSpPr>
        <p:spPr>
          <a:xfrm>
            <a:off x="10190249" y="1380170"/>
            <a:ext cx="1779182" cy="361506"/>
          </a:xfrm>
          <a:prstGeom prst="wedgeRectCallout">
            <a:avLst>
              <a:gd name="adj1" fmla="val -51192"/>
              <a:gd name="adj2" fmla="val 70193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Актуальная тема</a:t>
            </a:r>
          </a:p>
        </p:txBody>
      </p:sp>
      <p:sp>
        <p:nvSpPr>
          <p:cNvPr id="9" name="Облачко с текстом: прямоугольное 8">
            <a:extLst>
              <a:ext uri="{FF2B5EF4-FFF2-40B4-BE49-F238E27FC236}">
                <a16:creationId xmlns="" xmlns:a16="http://schemas.microsoft.com/office/drawing/2014/main" id="{7C0FBCDA-05CC-4E49-9295-2DE9A0C506F9}"/>
              </a:ext>
            </a:extLst>
          </p:cNvPr>
          <p:cNvSpPr/>
          <p:nvPr/>
        </p:nvSpPr>
        <p:spPr>
          <a:xfrm>
            <a:off x="10177124" y="2179250"/>
            <a:ext cx="1779182" cy="700708"/>
          </a:xfrm>
          <a:prstGeom prst="wedgeRectCallout">
            <a:avLst>
              <a:gd name="adj1" fmla="val -52848"/>
              <a:gd name="adj2" fmla="val 68195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Определены требования к содержанию работы</a:t>
            </a:r>
          </a:p>
        </p:txBody>
      </p:sp>
      <p:sp>
        <p:nvSpPr>
          <p:cNvPr id="10" name="Облачко с текстом: прямоугольное 9">
            <a:extLst>
              <a:ext uri="{FF2B5EF4-FFF2-40B4-BE49-F238E27FC236}">
                <a16:creationId xmlns="" xmlns:a16="http://schemas.microsoft.com/office/drawing/2014/main" id="{3D08BA8D-35D8-4176-9EAB-089526B98BA8}"/>
              </a:ext>
            </a:extLst>
          </p:cNvPr>
          <p:cNvSpPr/>
          <p:nvPr/>
        </p:nvSpPr>
        <p:spPr>
          <a:xfrm>
            <a:off x="10187757" y="3311552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Определены этапы выполнения, структура  работы </a:t>
            </a:r>
          </a:p>
        </p:txBody>
      </p:sp>
      <p:sp>
        <p:nvSpPr>
          <p:cNvPr id="12" name="Облачко с текстом: прямоугольное 11">
            <a:extLst>
              <a:ext uri="{FF2B5EF4-FFF2-40B4-BE49-F238E27FC236}">
                <a16:creationId xmlns="" xmlns:a16="http://schemas.microsoft.com/office/drawing/2014/main" id="{5AC234A3-BF31-44D2-BAA2-03DA489CC77F}"/>
              </a:ext>
            </a:extLst>
          </p:cNvPr>
          <p:cNvSpPr/>
          <p:nvPr/>
        </p:nvSpPr>
        <p:spPr>
          <a:xfrm>
            <a:off x="10212561" y="5298151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Ключевые слова отражают содержание кейса, облегчают поиск на сайте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B98139F0-5D6C-499A-B03B-0ECD64AEB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595604"/>
              </p:ext>
            </p:extLst>
          </p:nvPr>
        </p:nvGraphicFramePr>
        <p:xfrm>
          <a:off x="466397" y="795338"/>
          <a:ext cx="9632946" cy="552287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81269">
                  <a:extLst>
                    <a:ext uri="{9D8B030D-6E8A-4147-A177-3AD203B41FA5}">
                      <a16:colId xmlns="" xmlns:a16="http://schemas.microsoft.com/office/drawing/2014/main" val="2454450098"/>
                    </a:ext>
                  </a:extLst>
                </a:gridCol>
                <a:gridCol w="7451677">
                  <a:extLst>
                    <a:ext uri="{9D8B030D-6E8A-4147-A177-3AD203B41FA5}">
                      <a16:colId xmlns="" xmlns:a16="http://schemas.microsoft.com/office/drawing/2014/main" val="1092666346"/>
                    </a:ext>
                  </a:extLst>
                </a:gridCol>
              </a:tblGrid>
              <a:tr h="289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ЗАО «БИОКАД»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 anchor="ctr"/>
                </a:tc>
                <a:extLst>
                  <a:ext uri="{0D108BD9-81ED-4DB2-BD59-A6C34878D82A}">
                    <a16:rowId xmlns="" xmlns:a16="http://schemas.microsoft.com/office/drawing/2014/main" val="1442856077"/>
                  </a:ext>
                </a:extLst>
              </a:tr>
              <a:tr h="289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Регион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Санкт-Петербург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 anchor="ctr"/>
                </a:tc>
                <a:extLst>
                  <a:ext uri="{0D108BD9-81ED-4DB2-BD59-A6C34878D82A}">
                    <a16:rowId xmlns="" xmlns:a16="http://schemas.microsoft.com/office/drawing/2014/main" val="2984929301"/>
                  </a:ext>
                </a:extLst>
              </a:tr>
              <a:tr h="19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Тематическое направление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Деятельность в области здравоохранения и социальных услуг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extLst>
                  <a:ext uri="{0D108BD9-81ED-4DB2-BD59-A6C34878D82A}">
                    <a16:rowId xmlns="" xmlns:a16="http://schemas.microsoft.com/office/drawing/2014/main" val="4151541501"/>
                  </a:ext>
                </a:extLst>
              </a:tr>
              <a:tr h="19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Краткое название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РАЗРАБОТКА ПРОГРАММЫ КОРПОРАТИВНОГО ВОЛОНТЕРСТВА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extLst>
                  <a:ext uri="{0D108BD9-81ED-4DB2-BD59-A6C34878D82A}">
                    <a16:rowId xmlns="" xmlns:a16="http://schemas.microsoft.com/office/drawing/2014/main" val="3734768066"/>
                  </a:ext>
                </a:extLst>
              </a:tr>
              <a:tr h="14645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Описание кейса (решаемой проблемы)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 рамках выполнения конкурсной работы предлагается разработать и описать внедрение системы корпоративного волонтерства в корпоративную культуру компании </a:t>
                      </a:r>
                      <a:r>
                        <a:rPr lang="en-US" sz="1100">
                          <a:effectLst/>
                        </a:rPr>
                        <a:t>BIOCAD</a:t>
                      </a:r>
                      <a:r>
                        <a:rPr lang="ru-RU" sz="1100">
                          <a:effectLst/>
                        </a:rPr>
                        <a:t>. В результате в компании должны быть сформированы основные направления и проекты по корп. волонтерству, методы вовлечения сотрудников и оценка эффективности (</a:t>
                      </a:r>
                      <a:r>
                        <a:rPr lang="en-US" sz="1100">
                          <a:effectLst/>
                        </a:rPr>
                        <a:t>KPI</a:t>
                      </a:r>
                      <a:r>
                        <a:rPr lang="ru-RU" sz="1100">
                          <a:effectLst/>
                        </a:rPr>
                        <a:t>).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Корпоративное волонтерство – один из важнейших инструментов поддержания социальной активности компании и формирования устойчивых отношений с государством и местными сообществами. Опыт передовых компаний доказывает, что корпоративное волонтерство является важным инструментом, как для значимых социальных изменений, так и для построения корпоративных коммуникаций.</a:t>
                      </a:r>
                      <a:endParaRPr lang="ru-RU" sz="1100" dirty="0">
                        <a:effectLst/>
                      </a:endParaRPr>
                    </a:p>
                  </a:txBody>
                  <a:tcPr marL="34327" marR="34327" marT="0" marB="0"/>
                </a:tc>
                <a:extLst>
                  <a:ext uri="{0D108BD9-81ED-4DB2-BD59-A6C34878D82A}">
                    <a16:rowId xmlns="" xmlns:a16="http://schemas.microsoft.com/office/drawing/2014/main" val="2674175506"/>
                  </a:ext>
                </a:extLst>
              </a:tr>
              <a:tr h="22482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Дополнительная информация (при необходимости), ключевые слова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Цель – сделать волонтерство частью культуры компании.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рамках реализации проекта должны быть выполнены следующие виды работ: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1) Исследование.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Сбор информации, анализ практик, опрос сотрудников</a:t>
                      </a:r>
                    </a:p>
                    <a:p>
                      <a:pPr marL="0" lv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Подготовка к старту.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Выбор направлений, согласование календаря, разработка волонтерского бренда (ТЗ для дизайнеров) и системы мотивации.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3) Информационная кампания.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Использование существующих и новых каналов, видеоролики, информационные завтраки, интранет и т.д.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4) Яркий старт.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Стартовое мероприятие (формат и реализация), выявление лидеров и активных участников.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5) Пилотные проекты.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Готовые акции и авторские инициативы с менторским сопровождением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Ключевые слова: #КСО, #КорпоративнаяСоциальнаяОтветственность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#КорпоративноеВолонтерство, #17ЦелейООН, #KPI</a:t>
                      </a:r>
                    </a:p>
                  </a:txBody>
                  <a:tcPr marL="34327" marR="34327" marT="0" marB="0"/>
                </a:tc>
                <a:extLst>
                  <a:ext uri="{0D108BD9-81ED-4DB2-BD59-A6C34878D82A}">
                    <a16:rowId xmlns="" xmlns:a16="http://schemas.microsoft.com/office/drawing/2014/main" val="2029008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650851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TM16401371[[fn=Атлас]]</Template>
  <TotalTime>292</TotalTime>
  <Words>1448</Words>
  <Application>Microsoft Office PowerPoint</Application>
  <PresentationFormat>Произвольный</PresentationFormat>
  <Paragraphs>208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Атлас</vt:lpstr>
      <vt:lpstr>ПРОЕКТ «ПРОФСТАЖИРОВКИ 2.0» </vt:lpstr>
      <vt:lpstr>МЕТОД КЕЙСОВ</vt:lpstr>
      <vt:lpstr>КЕЙСЫ ПРОЕКТА: - реальные - понятные   </vt:lpstr>
      <vt:lpstr>РАБОТА С КЕЙСАМИ ПРОЕКТА  </vt:lpstr>
      <vt:lpstr>РАБОТА С КЕЙСАМИ ПРОЕКТА  </vt:lpstr>
      <vt:lpstr>Презентация PowerPoint</vt:lpstr>
      <vt:lpstr>ЛУЧШИЕ КЕЙСЫ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«ПРОФСТАЖИРОВКИ »</dc:title>
  <dc:creator>Медов Сергей Дмитриевич</dc:creator>
  <cp:lastModifiedBy>Оксана Владимировна Полищук</cp:lastModifiedBy>
  <cp:revision>33</cp:revision>
  <cp:lastPrinted>2019-04-17T10:36:44Z</cp:lastPrinted>
  <dcterms:created xsi:type="dcterms:W3CDTF">2019-04-16T11:18:55Z</dcterms:created>
  <dcterms:modified xsi:type="dcterms:W3CDTF">2019-08-26T07:04:46Z</dcterms:modified>
</cp:coreProperties>
</file>